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72" r:id="rId11"/>
    <p:sldId id="273" r:id="rId12"/>
    <p:sldId id="289" r:id="rId13"/>
    <p:sldId id="264" r:id="rId14"/>
    <p:sldId id="285" r:id="rId15"/>
    <p:sldId id="265" r:id="rId16"/>
    <p:sldId id="266" r:id="rId17"/>
    <p:sldId id="267" r:id="rId18"/>
    <p:sldId id="268" r:id="rId19"/>
    <p:sldId id="269" r:id="rId20"/>
    <p:sldId id="290" r:id="rId21"/>
    <p:sldId id="291" r:id="rId22"/>
    <p:sldId id="284" r:id="rId23"/>
    <p:sldId id="274" r:id="rId24"/>
    <p:sldId id="275" r:id="rId25"/>
    <p:sldId id="282" r:id="rId26"/>
    <p:sldId id="276" r:id="rId27"/>
    <p:sldId id="283" r:id="rId28"/>
    <p:sldId id="281" r:id="rId29"/>
    <p:sldId id="277" r:id="rId30"/>
    <p:sldId id="278" r:id="rId31"/>
    <p:sldId id="279" r:id="rId32"/>
    <p:sldId id="280" r:id="rId33"/>
    <p:sldId id="292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55" autoAdjust="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E2F-E6B8-4392-BB73-EE7E9CEED5E2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Фотолабораторный процесс в рентгенологии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 </a:t>
            </a:r>
            <a:r>
              <a:rPr lang="ru-RU" dirty="0" err="1" smtClean="0"/>
              <a:t>рентгенлаборантов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CATRAD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82107" cy="6077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TRAD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696744" cy="63932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Медицинские рентгеновские пленки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	1</a:t>
            </a:r>
            <a:r>
              <a:rPr lang="ru-RU" dirty="0" smtClean="0"/>
              <a:t>. Рентгеновские пленки общего назначения.</a:t>
            </a:r>
            <a:br>
              <a:rPr lang="ru-RU" dirty="0" smtClean="0"/>
            </a:br>
            <a:r>
              <a:rPr lang="ru-RU" dirty="0" smtClean="0"/>
              <a:t>2. Стоматологические (дентальные) рентгеновские пленки.</a:t>
            </a:r>
            <a:br>
              <a:rPr lang="ru-RU" dirty="0" smtClean="0"/>
            </a:br>
            <a:r>
              <a:rPr lang="ru-RU" dirty="0" smtClean="0"/>
              <a:t>3. Специальные рентгеновские пленки.</a:t>
            </a:r>
          </a:p>
          <a:p>
            <a:r>
              <a:rPr lang="ru-RU" dirty="0" smtClean="0"/>
              <a:t>Рентгеновские пленки общего назначения на российском рынке сегодня представлены следующими марками: </a:t>
            </a:r>
            <a:r>
              <a:rPr lang="ru-RU" dirty="0" err="1" smtClean="0"/>
              <a:t>Fuji</a:t>
            </a:r>
            <a:r>
              <a:rPr lang="ru-RU" dirty="0" smtClean="0"/>
              <a:t>, KODAK, </a:t>
            </a:r>
            <a:r>
              <a:rPr lang="ru-RU" dirty="0" err="1" smtClean="0"/>
              <a:t>Retina</a:t>
            </a:r>
            <a:r>
              <a:rPr lang="ru-RU" dirty="0" smtClean="0"/>
              <a:t> и AGFA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Стоматологические </a:t>
            </a:r>
            <a:r>
              <a:rPr lang="ru-RU" dirty="0" smtClean="0"/>
              <a:t>пленки делятся на </a:t>
            </a:r>
            <a:r>
              <a:rPr lang="ru-RU" b="1" dirty="0" err="1" smtClean="0"/>
              <a:t>внутриротовые</a:t>
            </a:r>
            <a:r>
              <a:rPr lang="ru-RU" b="1" dirty="0" smtClean="0"/>
              <a:t> и </a:t>
            </a:r>
            <a:r>
              <a:rPr lang="ru-RU" b="1" dirty="0" err="1" smtClean="0"/>
              <a:t>внеротовые</a:t>
            </a:r>
            <a:r>
              <a:rPr lang="ru-RU" b="1" dirty="0" smtClean="0"/>
              <a:t>. </a:t>
            </a:r>
            <a:r>
              <a:rPr lang="ru-RU" dirty="0" err="1" smtClean="0"/>
              <a:t>Внеротовые</a:t>
            </a:r>
            <a:r>
              <a:rPr lang="ru-RU" dirty="0" smtClean="0"/>
              <a:t> синечувствительные и зеленочувствительные, ситуация та же, что и с пленками для общей рентгенологии. </a:t>
            </a:r>
            <a:r>
              <a:rPr lang="ru-RU" dirty="0" err="1" smtClean="0"/>
              <a:t>Внутриротовые</a:t>
            </a:r>
            <a:r>
              <a:rPr lang="ru-RU" dirty="0" smtClean="0"/>
              <a:t> отличаются по чувствительности: пленка средней чувствительности KODAK </a:t>
            </a:r>
            <a:r>
              <a:rPr lang="ru-RU" dirty="0" err="1" smtClean="0"/>
              <a:t>D-Speed</a:t>
            </a:r>
            <a:r>
              <a:rPr lang="ru-RU" dirty="0" smtClean="0"/>
              <a:t> 100 и KODAK DF-58 и высокой чувствительности KODAK </a:t>
            </a:r>
            <a:r>
              <a:rPr lang="ru-RU" dirty="0" err="1" smtClean="0"/>
              <a:t>Insaight</a:t>
            </a:r>
            <a:r>
              <a:rPr lang="ru-RU" dirty="0" smtClean="0"/>
              <a:t> IP 21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рентгеновской пленки</a:t>
            </a:r>
            <a:endParaRPr lang="ru-RU" dirty="0"/>
          </a:p>
        </p:txBody>
      </p:sp>
      <p:pic>
        <p:nvPicPr>
          <p:cNvPr id="5" name="Содержимое 4" descr="786-0007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687720" cy="22322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Защитное покрытие</a:t>
            </a:r>
            <a:r>
              <a:rPr lang="ru-RU" dirty="0" smtClean="0"/>
              <a:t> — тонкий слой прозрачного вещества, защищающего эмульсию от царапин.</a:t>
            </a:r>
          </a:p>
          <a:p>
            <a:r>
              <a:rPr lang="ru-RU" b="1" dirty="0" smtClean="0"/>
              <a:t>Эмульсия</a:t>
            </a:r>
            <a:r>
              <a:rPr lang="ru-RU" dirty="0" smtClean="0"/>
              <a:t> — смесь желатины и галогенидов серебра (в основном бромида и йодида). Толщина эмульсии около 5 микрон.</a:t>
            </a:r>
          </a:p>
          <a:p>
            <a:r>
              <a:rPr lang="ru-RU" b="1" dirty="0" smtClean="0"/>
              <a:t>Клеящий слой</a:t>
            </a:r>
            <a:r>
              <a:rPr lang="ru-RU" dirty="0" smtClean="0"/>
              <a:t> — тонкий (в несколько молекул) слой специального вещества </a:t>
            </a:r>
            <a:r>
              <a:rPr lang="ru-RU" dirty="0" err="1" smtClean="0"/>
              <a:t>адгезивного</a:t>
            </a:r>
            <a:r>
              <a:rPr lang="ru-RU" dirty="0" smtClean="0"/>
              <a:t> и к полиэстеру, и к эмульсии.</a:t>
            </a:r>
          </a:p>
          <a:p>
            <a:r>
              <a:rPr lang="ru-RU" b="1" dirty="0" smtClean="0"/>
              <a:t>Основание пленки</a:t>
            </a:r>
            <a:r>
              <a:rPr lang="ru-RU" dirty="0" smtClean="0"/>
              <a:t> (подложка) — это чаще всего </a:t>
            </a:r>
            <a:r>
              <a:rPr lang="ru-RU" dirty="0" err="1" smtClean="0"/>
              <a:t>тетрафталат</a:t>
            </a:r>
            <a:r>
              <a:rPr lang="ru-RU" dirty="0" smtClean="0"/>
              <a:t> полиэтилена (полиэстер). Это инертное, не горючее, оптически прозрачное вещество, стабильное в агрессивных средах, гибкое, но сохраняющее форму. Полиэстер сам по себе бесцветен, но в него добавляют голубой краситель, чтобы изображение на снимке лучше воспринималось глазом при рассматривании снимка на </a:t>
            </a:r>
            <a:r>
              <a:rPr lang="ru-RU" dirty="0" err="1" smtClean="0"/>
              <a:t>негатоскопе</a:t>
            </a:r>
            <a:r>
              <a:rPr lang="ru-RU" dirty="0" smtClean="0"/>
              <a:t> с цветовой температурой ламп 6500 К. Толщина основы 180-250 микрон.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Светочувствительность </a:t>
            </a:r>
            <a:r>
              <a:rPr lang="ru-RU" dirty="0" smtClean="0"/>
              <a:t>фотоматериалов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Светочувствительность фотоматериала</a:t>
            </a:r>
            <a:r>
              <a:rPr lang="ru-RU" dirty="0" smtClean="0"/>
              <a:t> — характеристика фотографического материала, отражающая его способность изменять свою оптическую плотность под воздействием света и последующего проявления</a:t>
            </a:r>
            <a:endParaRPr lang="ru-RU" b="1" dirty="0" smtClean="0"/>
          </a:p>
          <a:p>
            <a:r>
              <a:rPr lang="ru-RU" b="1" dirty="0" smtClean="0"/>
              <a:t>Спектральная </a:t>
            </a:r>
            <a:r>
              <a:rPr lang="ru-RU" b="1" dirty="0" smtClean="0"/>
              <a:t>чувствительность</a:t>
            </a:r>
            <a:r>
              <a:rPr lang="ru-RU" dirty="0" smtClean="0"/>
              <a:t> — светочувствительность, измеренная при экспонировании монохроматическим светом определённой длины волны.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Спектральная чувствительность рентгеновской пленки</a:t>
            </a:r>
            <a:endParaRPr lang="ru-RU" dirty="0"/>
          </a:p>
        </p:txBody>
      </p:sp>
      <p:pic>
        <p:nvPicPr>
          <p:cNvPr id="4" name="Содержимое 3" descr="786-0007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81400" cy="2419350"/>
          </a:xfrm>
        </p:spPr>
      </p:pic>
      <p:pic>
        <p:nvPicPr>
          <p:cNvPr id="5" name="Рисунок 4" descr="786-0007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3562350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077072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Галогениды серебра (чаше всего бромид с примесью йодида), внедренные в желатин эмульсии пленки, реагируют на свет определенного диапазона длин волн. </a:t>
            </a:r>
          </a:p>
          <a:p>
            <a:r>
              <a:rPr lang="ru-RU" sz="1600" dirty="0" smtClean="0"/>
              <a:t>В качестве стартовой длины волны для спектрограммы рентгеновской пленки обычно выбирают 350 нм (1 нм — 10-9 м), которая соответствует ультрафиолетовой области спектра. Важной точкой является — пик чувствительности и граница области чувствительности (рис. А-2).</a:t>
            </a:r>
          </a:p>
          <a:p>
            <a:r>
              <a:rPr lang="ru-RU" sz="1600" dirty="0" smtClean="0"/>
              <a:t>Сам по себе бромид серебра имеет границу области чувствительности — 480 нм (синяя область спектра). Добавки йодида серебра смещают границу к 530 нм (ближе к зеленому), но в целом бромид серебра чувствителен к синему цвету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УСИЛИВАЮЩИЕ ЭКРАНЫ</a:t>
            </a:r>
            <a:endParaRPr lang="ru-RU" dirty="0"/>
          </a:p>
        </p:txBody>
      </p:sp>
      <p:pic>
        <p:nvPicPr>
          <p:cNvPr id="4" name="Содержимое 3" descr="8689_mammograficheskie_ekrany_i_kassety_ag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23070"/>
            <a:ext cx="6624736" cy="488022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понятий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Люминесценция способность вещества преобразовывать рентгеновское излучение (с короткой волной) в видимый свет (с длинной волной)</a:t>
            </a:r>
          </a:p>
          <a:p>
            <a:r>
              <a:rPr lang="ru-RU" dirty="0" smtClean="0"/>
              <a:t>Фосфоресценция или послесвечение — это продолжительное (более 10 -8 сек) свечение материала после выключения экспозиции.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Сцинтилляторы (люминофоры) для усиливающих экранов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Вольфрамат</a:t>
            </a:r>
            <a:r>
              <a:rPr lang="ru-RU" b="1" dirty="0" smtClean="0"/>
              <a:t> кальция</a:t>
            </a:r>
            <a:r>
              <a:rPr lang="ru-RU" dirty="0" smtClean="0"/>
              <a:t> базовый люминофор для усиливающих экранов. Он идеально подходит для пленок, чувствительных в синей области спектра.</a:t>
            </a:r>
          </a:p>
          <a:p>
            <a:r>
              <a:rPr lang="ru-RU" b="1" dirty="0" err="1" smtClean="0"/>
              <a:t>Оксисульфиды</a:t>
            </a:r>
            <a:r>
              <a:rPr lang="ru-RU" b="1" dirty="0" smtClean="0"/>
              <a:t> редкоземельных элементов</a:t>
            </a:r>
            <a:r>
              <a:rPr lang="ru-RU" dirty="0" smtClean="0"/>
              <a:t> использовались только для экранов высокой чувствительности, которые было рекомендовано применять в педиатрии. Переход на пленку, чувствительную в зеленой области спектра, расширил область их применения. Спектр свечения экрана из </a:t>
            </a:r>
            <a:r>
              <a:rPr lang="ru-RU" dirty="0" err="1" smtClean="0"/>
              <a:t>оксисульфида</a:t>
            </a:r>
            <a:r>
              <a:rPr lang="ru-RU" dirty="0" smtClean="0"/>
              <a:t> гадолиния подходит  спектральной чувствительности «зеленой» пленки.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Универсальная кассета</a:t>
            </a:r>
            <a:endParaRPr lang="ru-RU" dirty="0"/>
          </a:p>
        </p:txBody>
      </p:sp>
      <p:pic>
        <p:nvPicPr>
          <p:cNvPr id="4" name="Содержимое 3" descr="788-0008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581400" cy="1943100"/>
          </a:xfrm>
        </p:spPr>
      </p:pic>
      <p:pic>
        <p:nvPicPr>
          <p:cNvPr id="5" name="Рисунок 4" descr="788-0008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505200" cy="229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9" y="4221088"/>
            <a:ext cx="82089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 Распространенной ошибкой является использование «синей» пленки с «зелеными» экранами и наоборот. При этом можно получить хорошую рентгенограмму, увеличив экспозицию в 5 раз от нормы, что недопустимо.</a:t>
            </a:r>
          </a:p>
          <a:p>
            <a:endParaRPr lang="ru-RU" dirty="0" smtClean="0"/>
          </a:p>
          <a:p>
            <a:r>
              <a:rPr lang="ru-RU" dirty="0" smtClean="0"/>
              <a:t>2. Если один экран в кассете «зеленый», а другой — «синий», то получается универсальная кассета.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Фотопроцесс в рентгеновском кабинете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Совокупность манипуляций по обработке экспонированной рентгенографической пленки в специальных растворах при особых условиях с целью получения на ней видимого теневого изображения составных частей иссле­дуемых органов называется фотопроцессом в рентгеновском кабинете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Медицинские усиливающие экраны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Тип </a:t>
            </a:r>
            <a:r>
              <a:rPr lang="ru-RU" b="1" dirty="0" smtClean="0"/>
              <a:t>РЕНЕКС ЭУ-В1 </a:t>
            </a:r>
            <a:r>
              <a:rPr lang="ru-RU" dirty="0" smtClean="0"/>
              <a:t>- экраны усиливающие медицинские </a:t>
            </a:r>
            <a:r>
              <a:rPr lang="ru-RU" dirty="0" err="1" smtClean="0"/>
              <a:t>вольфраматные</a:t>
            </a:r>
            <a:r>
              <a:rPr lang="ru-RU" dirty="0" smtClean="0"/>
              <a:t> повышенной разрешающей способности (международный класс "50"), позволяют получать изображение идентичное </a:t>
            </a:r>
            <a:r>
              <a:rPr lang="ru-RU" dirty="0" err="1" smtClean="0"/>
              <a:t>безэкранной</a:t>
            </a:r>
            <a:r>
              <a:rPr lang="ru-RU" dirty="0" smtClean="0"/>
              <a:t> съемке, рекомендуются для рентгенографии периферических отделов скелета и челюстно-лицевого отдела. Предназначены для работы с синечувствительной рентгеновской пленкой. </a:t>
            </a:r>
          </a:p>
          <a:p>
            <a:r>
              <a:rPr lang="ru-RU" dirty="0" smtClean="0"/>
              <a:t>Тип </a:t>
            </a:r>
            <a:r>
              <a:rPr lang="ru-RU" b="1" dirty="0" smtClean="0"/>
              <a:t>РЕНЕКС ЭУ-В2 </a:t>
            </a:r>
            <a:r>
              <a:rPr lang="ru-RU" dirty="0" smtClean="0"/>
              <a:t>- экраны усиливающие медицинские со средним усилением (международный класс "200"), сочетающие хорошее разрешение и достаточное усиление, не рекомендуется применять для рентгенографии поясничного отдела позвоночника и желудочно-кишечного тракта из-за повышенных лучевых нагрузок. Предназначены для работы с синечувствительной рентгеновской пленкой. </a:t>
            </a:r>
          </a:p>
          <a:p>
            <a:r>
              <a:rPr lang="ru-RU" dirty="0" smtClean="0"/>
              <a:t>Тип </a:t>
            </a:r>
            <a:r>
              <a:rPr lang="ru-RU" b="1" dirty="0" smtClean="0"/>
              <a:t>РЕНЕКС ЭУ-И3 </a:t>
            </a:r>
            <a:r>
              <a:rPr lang="ru-RU" dirty="0" smtClean="0"/>
              <a:t>- экраны усиливающие медицинские иттриевые повышенного усиления (международный класс "200"), рекомендуется для детской рентгенографии, а также в тех случаях, когда необходимо получить высококонтрастные снимки. Не рекомендуется применять экраны при напряжениях на трубке свыше 80 кВ. Предназначены для работы с синечувствительной рентгеновской пленкой. </a:t>
            </a:r>
          </a:p>
          <a:p>
            <a:r>
              <a:rPr lang="ru-RU" dirty="0" smtClean="0"/>
              <a:t>Тип </a:t>
            </a:r>
            <a:r>
              <a:rPr lang="ru-RU" b="1" dirty="0" smtClean="0"/>
              <a:t>РЕНЕКС ЭУ-И4 </a:t>
            </a:r>
            <a:r>
              <a:rPr lang="ru-RU" dirty="0" smtClean="0"/>
              <a:t>- экраны усиливающие медицинские иттриевые с высоким усилением (международный класс "400"). Рекомендуются для оснащения палатных и передвижных рентгеновских аппаратов. Позволяют получать удовлетворительные снимки практически всех объектов, за исключением периферических отделов скелета и легких. Не рекомендуется применять экраны при напряжениях на трубке свыше 80 кВ. Предназначены для работы с синечувствительной рентгеновской пленкой. </a:t>
            </a:r>
          </a:p>
          <a:p>
            <a:r>
              <a:rPr lang="ru-RU" dirty="0" smtClean="0"/>
              <a:t>Тип </a:t>
            </a:r>
            <a:r>
              <a:rPr lang="ru-RU" b="1" dirty="0" smtClean="0"/>
              <a:t>РЕНЕКС ЭУ-Г3 </a:t>
            </a:r>
            <a:r>
              <a:rPr lang="ru-RU" dirty="0" smtClean="0"/>
              <a:t>- экраны усиливающие медицинские </a:t>
            </a:r>
            <a:r>
              <a:rPr lang="ru-RU" dirty="0" err="1" smtClean="0"/>
              <a:t>гадолиниевые</a:t>
            </a:r>
            <a:r>
              <a:rPr lang="ru-RU" dirty="0" smtClean="0"/>
              <a:t> повышенного усиления (международный класс "300"), позволяют получать изображение высочайшего качества при всех исследованиях, кроме маммографии. Разрешающая способность экранов - свыше 12 пар линий/мм. Предназначены для работы с зеленочувствительной рентгеновской пленкой. </a:t>
            </a:r>
            <a:endParaRPr lang="ru-RU" dirty="0" smtClean="0"/>
          </a:p>
          <a:p>
            <a:r>
              <a:rPr lang="ru-RU" b="1" dirty="0" smtClean="0"/>
              <a:t>Тип </a:t>
            </a:r>
            <a:r>
              <a:rPr lang="ru-RU" b="1" dirty="0" smtClean="0"/>
              <a:t>РЕНЕКС ЭУ-Г4 </a:t>
            </a:r>
            <a:r>
              <a:rPr lang="ru-RU" dirty="0" smtClean="0"/>
              <a:t>- экраны усиливающие медицинские </a:t>
            </a:r>
            <a:r>
              <a:rPr lang="ru-RU" dirty="0" err="1" smtClean="0"/>
              <a:t>гадолиниевые</a:t>
            </a:r>
            <a:r>
              <a:rPr lang="ru-RU" dirty="0" smtClean="0"/>
              <a:t> высокого усиления (международный класс "400"), позволяют получать изображения высокого качества при всех исследованиях, кроме периферических отделов скелета, челюстно-лицевого отдела и маммографии. Разрешающая способность экранов - не менее 5 пар линий/мм. Предназначены для работы с зеленочувствительной рентгеновской пленкой.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Рекомендуемые области применения усиливающих экранов</a:t>
            </a:r>
            <a:endParaRPr lang="ru-RU" dirty="0"/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99" y="1714488"/>
            <a:ext cx="8954371" cy="435771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теперь углубимся в химию</a:t>
            </a:r>
            <a:endParaRPr lang="ru-RU" dirty="0"/>
          </a:p>
        </p:txBody>
      </p:sp>
      <p:pic>
        <p:nvPicPr>
          <p:cNvPr id="4" name="Содержимое 3" descr="original_28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обработки пленки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Проявление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Промывка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Фиксирование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Промывка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Сушка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Маркировка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Проявляющие растворы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состав проявляющих растворов входят: растворитель (вода), проявляющее вещество, сохраняющее вещество, ускоряющее вещество, противовуалирующее вещество. </a:t>
            </a:r>
          </a:p>
          <a:p>
            <a:r>
              <a:rPr lang="ru-RU" dirty="0" smtClean="0"/>
              <a:t>Роль проявляющего вещества в проявляющем растворе — реагировать с бромистым серебром эмульсионного слоя фотографического материала, т. е. превращать его в металлическое серебро. В результате химической реакции проявляющее вещество окисляется с выделением продуктов окисления в раствор. </a:t>
            </a:r>
          </a:p>
          <a:p>
            <a:r>
              <a:rPr lang="ru-RU" dirty="0" smtClean="0"/>
              <a:t>Наибольшее распространение получили метол, гидрохинон и </a:t>
            </a:r>
            <a:r>
              <a:rPr lang="ru-RU" dirty="0" err="1" smtClean="0"/>
              <a:t>фенидон</a:t>
            </a:r>
            <a:r>
              <a:rPr lang="ru-RU" dirty="0" smtClean="0"/>
              <a:t>. Широкое распространение получили растворы не с одним, а с двумя проявляющими веществами, например с метолом и гидрохиноном. Оптимальное количество проявляющих веществ для рентгеновских целей на 1 л проявляющегося раствора: метол — 2—3 г, гидрохинон — 8—10 г, </a:t>
            </a:r>
            <a:r>
              <a:rPr lang="ru-RU" dirty="0" err="1" smtClean="0"/>
              <a:t>фенидон</a:t>
            </a:r>
            <a:r>
              <a:rPr lang="ru-RU" dirty="0" smtClean="0"/>
              <a:t>— доли грамма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проявки</a:t>
            </a:r>
            <a:endParaRPr lang="ru-RU" dirty="0"/>
          </a:p>
        </p:txBody>
      </p:sp>
      <p:pic>
        <p:nvPicPr>
          <p:cNvPr id="4" name="Содержимое 3" descr="18846731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14422"/>
            <a:ext cx="5362929" cy="3143272"/>
          </a:xfrm>
        </p:spPr>
      </p:pic>
      <p:sp>
        <p:nvSpPr>
          <p:cNvPr id="5" name="TextBox 4"/>
          <p:cNvSpPr txBox="1"/>
          <p:nvPr/>
        </p:nvSpPr>
        <p:spPr>
          <a:xfrm>
            <a:off x="285720" y="528638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Проявление фотографическое</a:t>
            </a:r>
            <a:r>
              <a:rPr lang="ru-RU" dirty="0" smtClean="0"/>
              <a:t> расходуются проявляющее</a:t>
            </a:r>
            <a:r>
              <a:rPr lang="ru-RU" i="1" u="sng" dirty="0" smtClean="0"/>
              <a:t> </a:t>
            </a:r>
            <a:r>
              <a:rPr lang="ru-RU" dirty="0" smtClean="0"/>
              <a:t>вещество, сульфит натрия и щёлочь проявителя. Одновременно в проявителе накапливаются ионы брома, тормозящие процесс.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Фиксирование рентгеновского изображения.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процессе проявления галоидное серебро эмульсионного слоя восстанавливается в металлическое серебро не полностью. Оставшееся (до 75%) галоидное серебро чувствительно к свету и со временем темнеет. Для </a:t>
            </a:r>
            <a:r>
              <a:rPr lang="ru-RU" dirty="0" err="1" smtClean="0"/>
              <a:t>тoгo</a:t>
            </a:r>
            <a:r>
              <a:rPr lang="ru-RU" dirty="0" smtClean="0"/>
              <a:t>, чтобы изображение сделать светостойким, его подвергают фиксированию. </a:t>
            </a:r>
          </a:p>
          <a:p>
            <a:r>
              <a:rPr lang="ru-RU" dirty="0" smtClean="0"/>
              <a:t>Сущность процесса фиксирования (или закрепления) заключается в том, что фиксирующее вещество, реагируя с оставшимся </a:t>
            </a:r>
            <a:r>
              <a:rPr lang="ru-RU" dirty="0" err="1" smtClean="0"/>
              <a:t>непроявленным</a:t>
            </a:r>
            <a:r>
              <a:rPr lang="ru-RU" dirty="0" smtClean="0"/>
              <a:t> галоидным серебром, образует растворимые в воде комплексные соли серебра. Сам процесс растворения не восстановленного во время проявления бромистого серебра называется </a:t>
            </a:r>
            <a:r>
              <a:rPr lang="ru-RU" b="1" dirty="0" smtClean="0"/>
              <a:t>фиксированием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Тиосульфат натрия (натрий </a:t>
            </a:r>
            <a:r>
              <a:rPr lang="ru-RU" dirty="0" err="1" smtClean="0"/>
              <a:t>серноватистокислый</a:t>
            </a:r>
            <a:r>
              <a:rPr lang="ru-RU" dirty="0" smtClean="0"/>
              <a:t>, гипосульфит). Чаще всего применяется кристаллический, реже — безводный.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проявления</a:t>
            </a:r>
            <a:endParaRPr lang="ru-RU" dirty="0"/>
          </a:p>
        </p:txBody>
      </p:sp>
      <p:pic>
        <p:nvPicPr>
          <p:cNvPr id="4" name="Содержимое 3" descr="7746cd733ec0f3de7073ccb96aa9187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7654072" cy="428628"/>
          </a:xfrm>
        </p:spPr>
      </p:pic>
      <p:sp>
        <p:nvSpPr>
          <p:cNvPr id="5" name="TextBox 4"/>
          <p:cNvSpPr txBox="1"/>
          <p:nvPr/>
        </p:nvSpPr>
        <p:spPr>
          <a:xfrm>
            <a:off x="428596" y="2571744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как процесс фиксирования ускоряется в кислой среде, то в фиксаж добавляют метабисульфит калия (метабисульфит натрия) или небольшое количество кислоты, обычно уксусную кислоту с сульфитом натрия (для стабилизации раствора и повышения его буферной ёмкости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Процесс фиксирования как таковой сочетают с дублением </a:t>
            </a:r>
            <a:r>
              <a:rPr lang="ru-RU" dirty="0" err="1" smtClean="0"/>
              <a:t>фотоэмульсионного</a:t>
            </a:r>
            <a:r>
              <a:rPr lang="ru-RU" dirty="0" smtClean="0"/>
              <a:t> слоя, что улучшает его сохранность и снижает риск появления царапин при хранении и печати негатива. Для этого применяют дубящий фиксаж, содержащий обычно алюмокалиевые квасцы.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Виды вуали на рентгеновской пленке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При слишком коротком времени фиксирования или при фиксировании в слишком теплом растворе появляется </a:t>
            </a:r>
            <a:r>
              <a:rPr lang="ru-RU" sz="1800" b="1" dirty="0" err="1" smtClean="0"/>
              <a:t>дихроическая</a:t>
            </a:r>
            <a:r>
              <a:rPr lang="ru-RU" sz="1800" b="1" dirty="0" smtClean="0"/>
              <a:t> или желтая вуаль</a:t>
            </a:r>
            <a:r>
              <a:rPr lang="ru-RU" sz="1800" dirty="0" smtClean="0"/>
              <a:t>. Она появляется и в тех случаях, когда при фиксировании слипаются или </a:t>
            </a:r>
            <a:r>
              <a:rPr lang="ru-RU" sz="1800" dirty="0" err="1" smtClean="0"/>
              <a:t>прикасаютя</a:t>
            </a:r>
            <a:r>
              <a:rPr lang="ru-RU" sz="1800" dirty="0" smtClean="0"/>
              <a:t> к стенке бачка пленки </a:t>
            </a:r>
            <a:r>
              <a:rPr lang="ru-RU" sz="1800" dirty="0" err="1" smtClean="0"/>
              <a:t>плeнки</a:t>
            </a:r>
            <a:r>
              <a:rPr lang="ru-RU" sz="1800" dirty="0" smtClean="0"/>
              <a:t>, или в результате неполноценной обработки пленки в </a:t>
            </a:r>
            <a:r>
              <a:rPr lang="ru-RU" sz="1800" dirty="0" err="1" smtClean="0"/>
              <a:t>стоп-растворе</a:t>
            </a:r>
            <a:r>
              <a:rPr lang="ru-RU" sz="1800" dirty="0" smtClean="0"/>
              <a:t> после проявления или истощения этого раствора. Она имеет желтовато-зеленый или красновато-зеленый цвет при рассматривании снимка в отраженном свете, и розовый — в проходящем свете. </a:t>
            </a:r>
          </a:p>
          <a:p>
            <a:r>
              <a:rPr lang="ru-RU" sz="1800" dirty="0" smtClean="0"/>
              <a:t>Вуаль может появиться и при загрязнении проявителя раствором фиксажа или когда фиксаж недостаточно кислый или истощен</a:t>
            </a:r>
          </a:p>
          <a:p>
            <a:r>
              <a:rPr lang="ru-RU" sz="1800" dirty="0" smtClean="0"/>
              <a:t>Молочный налет на рентгеновских снимках может быть при недостаточно продолжительном фиксировании либо при фиксировании в истощенном и </a:t>
            </a:r>
            <a:r>
              <a:rPr lang="ru-RU" sz="1800" dirty="0" err="1" smtClean="0"/>
              <a:t>малоконцентрированном</a:t>
            </a:r>
            <a:r>
              <a:rPr lang="ru-RU" sz="1800" dirty="0" smtClean="0"/>
              <a:t> растворе тиосульфата натрия. </a:t>
            </a:r>
          </a:p>
          <a:p>
            <a:r>
              <a:rPr lang="ru-RU" sz="1800" dirty="0" smtClean="0"/>
              <a:t>Если неправильно составлен фиксирующий раствор или раствор перекислен, или загрязнен щелочью проявителя и сильно истощен, или долгое время оставался открытым при повышенной температуре, то на рентгеновских снимках появляется желтовато-белый или белесовато-серый (подобный кальциевому осадку) налет</a:t>
            </a:r>
            <a:endParaRPr lang="ru-RU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Промывка рентгеновского снимка. Методика промывки снимков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К промывке рентгеновских снимков предъявляются два основных требования — быстрота и полнота. Сущность процесса промывки заключается в том, что тиосульфат натрия и другие вещества переходят из эмульсионного слоя в промывную воду.</a:t>
            </a:r>
          </a:p>
          <a:p>
            <a:r>
              <a:rPr lang="ru-RU" dirty="0" smtClean="0"/>
              <a:t>При отсутствии в фотолаборатории водопровода промывку рентгеновских снимков можно производить в воде, сменяемой 6 раз через каждые 5 мин. В случае надобности процесс промывки может быть ускорен следующим способом. После 5-минутной промывки рентгеновского снимка в новую порцию воды прибавляется 20%-ный раствор марганцовокислого калия по 8—10 мл на каждый литр воды. Раствор становится сразу же светлым. После этого необходимо опять добавлять такое же количество раствора марганцовокислого калия и добавлять до тех пор, пока раствор не перестанет обесцвечиваться. Тогда процесс промывки можно считать законченным. </a:t>
            </a:r>
          </a:p>
          <a:p>
            <a:r>
              <a:rPr lang="ru-RU" dirty="0" smtClean="0"/>
              <a:t>При неполноценной промывке изображение на рентгеновском снимке с течением времени «выцветает», т. е. покрывается пятнами, изменяет цвет, тускнеет. В некоторых случаях остатки тиосульфата натрия выкристаллизовываются и портят снимок, обесцвечивают изображение. </a:t>
            </a:r>
          </a:p>
          <a:p>
            <a:r>
              <a:rPr lang="ru-RU" dirty="0" smtClean="0"/>
              <a:t>При очень длительной промывке в холодной воде на рентгеновском снимке появляется </a:t>
            </a:r>
            <a:r>
              <a:rPr lang="ru-RU" dirty="0" err="1" smtClean="0"/>
              <a:t>ретикуляция</a:t>
            </a:r>
            <a:r>
              <a:rPr lang="ru-RU" dirty="0" smtClean="0"/>
              <a:t>. Тоже самое будет при прикосновении теплых рук к разбухшему эмульсионному слою. При </a:t>
            </a:r>
            <a:r>
              <a:rPr lang="ru-RU" dirty="0" err="1" smtClean="0"/>
              <a:t>ретикуляции</a:t>
            </a:r>
            <a:r>
              <a:rPr lang="ru-RU" dirty="0" smtClean="0"/>
              <a:t> эмульсионный слой имеет вид мозаики с мелкими трещинами. </a:t>
            </a:r>
          </a:p>
          <a:p>
            <a:r>
              <a:rPr lang="ru-RU" dirty="0" smtClean="0"/>
              <a:t>При затянувшейся промывке в теплой воде эмульсия сильно набухает, и при неблагоприятных условиях сушки она может быть поражена и разрушена бактериями, в результате чего рентгеновский снимок будет испорчен. По окончании промывки рентгеновский снимок подвергается сушке.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Факторы, определяющие информативность рентгеновского изображения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Информативность рентгеновского изображения оценивается объемом полезной диагностической информации, которую врач получает при изучении снимка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Оптическая плотность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Контрастность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Резкость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Сушка рентгеновских снимков. Методика высушивания снимков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Сущность процесса сушки заключается в испарении в воздух воды с поверхности рентгеновского снимка и переходе воды из внутренних частей эмульсионного слоя к поверхности, с последующим испарением новых порций воды, достигшей поверхности рентгеновского снимка. </a:t>
            </a:r>
          </a:p>
          <a:p>
            <a:r>
              <a:rPr lang="ru-RU" dirty="0" smtClean="0"/>
              <a:t>Сушку рентгеновских снимков следует производить в теплом сухом помещении, свободном от пыли. Ни в коем случае нельзя сушить снимки в непроветриваемом теплом помещении с высокой влажностью воздуха. В противном случае размягченная желатина может быть повреждена, т. е. поражена бактериями, и на рентгеновских снимках появятся неустранимые дефекты в виде маленьких светлых пятнышек с нечетко очерченными краями. </a:t>
            </a:r>
          </a:p>
          <a:p>
            <a:r>
              <a:rPr lang="ru-RU" dirty="0" smtClean="0"/>
              <a:t>Производить сушку в </a:t>
            </a:r>
            <a:r>
              <a:rPr lang="ru-RU" dirty="0" err="1" smtClean="0"/>
              <a:t>неотапливаемом</a:t>
            </a:r>
            <a:r>
              <a:rPr lang="ru-RU" dirty="0" smtClean="0"/>
              <a:t> помещении также нельзя, так как сырой эмульсионный слой замерзнет и на рентгеновских снимках появится </a:t>
            </a:r>
            <a:r>
              <a:rPr lang="ru-RU" dirty="0" err="1" smtClean="0"/>
              <a:t>ретикуляция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Во время сушки рентгеновские снимки нельзя переносить в более холодное или более теплое помещение. </a:t>
            </a:r>
          </a:p>
          <a:p>
            <a:r>
              <a:rPr lang="ru-RU" dirty="0" smtClean="0"/>
              <a:t>Также нельзя производить сушку на сквозняке или вблизи нагревательных приборов. Следует помнить, что неравномерное высыхание эмульсионного слоя ведет к образованию на рентгеновских снимках подтеков и к появлению </a:t>
            </a:r>
            <a:r>
              <a:rPr lang="ru-RU" dirty="0" err="1" smtClean="0"/>
              <a:t>ретикуляции</a:t>
            </a:r>
            <a:r>
              <a:rPr lang="ru-RU" dirty="0" smtClean="0"/>
              <a:t>, которые удалить невозможно. </a:t>
            </a:r>
          </a:p>
          <a:p>
            <a:r>
              <a:rPr lang="ru-RU" dirty="0" smtClean="0"/>
              <a:t>Частично высохшие снимки вновь промывать в воде нельзя, так как при этом образуется неравномерное натяжение эмульсионного слоя, что почти всегда является причиной появления на снимках полос. </a:t>
            </a:r>
          </a:p>
          <a:p>
            <a:r>
              <a:rPr lang="ru-RU" dirty="0" smtClean="0"/>
              <a:t>На совершенно сухие снимки вторичная промывка вредного действия не оказывает. Сушить рентгеновские снимки около печки, на солнце или в помещении с температурой воздуха выше 25° С нельзя, так как может расплавиться эмульсионный слой.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Оформление рентгеновских снимков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установке рентгеновского снимка на </a:t>
            </a:r>
            <a:r>
              <a:rPr lang="ru-RU" dirty="0" err="1" smtClean="0"/>
              <a:t>негатоскоп</a:t>
            </a:r>
            <a:r>
              <a:rPr lang="ru-RU" dirty="0" smtClean="0"/>
              <a:t> необходимо соблюдать следующее правило: рентгеновский снимок любой части тела располагается против хода рабочего пучка рентгеновых лучей, иными словами, рассматривается так, как будто больной стоит за экраном для просвечивания, а врач-рентгенолог или </a:t>
            </a:r>
            <a:r>
              <a:rPr lang="ru-RU" dirty="0" err="1" smtClean="0"/>
              <a:t>рентгенолаборант</a:t>
            </a:r>
            <a:r>
              <a:rPr lang="ru-RU" dirty="0" smtClean="0"/>
              <a:t> непосредственно видит на экране изображение данной части тела больного. </a:t>
            </a:r>
          </a:p>
          <a:p>
            <a:r>
              <a:rPr lang="ru-RU" dirty="0" smtClean="0"/>
              <a:t>Рентгенограмму следует устанавливать на </a:t>
            </a:r>
            <a:r>
              <a:rPr lang="ru-RU" dirty="0" err="1" smtClean="0"/>
              <a:t>негатоскопе</a:t>
            </a:r>
            <a:r>
              <a:rPr lang="ru-RU" dirty="0" smtClean="0"/>
              <a:t> так, чтобы проксимальный отдел объекта находился сверху. Исключение делается только для рентгенограмм стопы, кисти, запястья и лучезапястного сустава. Рентгенограммы этих отделов конечностей располагаются таким образом, чтобы фаланги пальцев находились сверху.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Трафареты РТЦ-2 маркировочные для рентгенограмм</a:t>
            </a:r>
            <a:endParaRPr lang="ru-RU" dirty="0"/>
          </a:p>
        </p:txBody>
      </p:sp>
      <p:pic>
        <p:nvPicPr>
          <p:cNvPr id="4" name="Содержимое 3" descr="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20919" cy="5110001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Kodak Medical </a:t>
            </a:r>
            <a:r>
              <a:rPr lang="ru-RU" dirty="0" err="1" smtClean="0"/>
              <a:t>Х-гау</a:t>
            </a:r>
            <a:r>
              <a:rPr lang="ru-RU" dirty="0" smtClean="0"/>
              <a:t> </a:t>
            </a:r>
            <a:r>
              <a:rPr lang="en-US" dirty="0" smtClean="0"/>
              <a:t>processor 102</a:t>
            </a:r>
            <a:endParaRPr lang="ru-RU" dirty="0"/>
          </a:p>
        </p:txBody>
      </p:sp>
      <p:pic>
        <p:nvPicPr>
          <p:cNvPr id="4" name="Содержимое 3" descr="wbc.by_projavochnaja-mashina-KODAK-MEDICAL-X-r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4981960" cy="511494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Машинная проявка (</a:t>
            </a:r>
            <a:r>
              <a:rPr lang="en-US" dirty="0" smtClean="0"/>
              <a:t>Kodak)</a:t>
            </a:r>
            <a:endParaRPr lang="ru-RU" dirty="0"/>
          </a:p>
        </p:txBody>
      </p:sp>
      <p:pic>
        <p:nvPicPr>
          <p:cNvPr id="4" name="Содержимое 3" descr="234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1653381"/>
            <a:ext cx="4762500" cy="44196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Трехкомпонентный высококачественный проявитель KODAK X-OMAT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предназначен для обработки медицинских радиографических пленок в автоматических проявочных машинах в стандартном (90сек), ускоренном (45сек) и удлиненном (135сек) режимах проявки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УПАКОВКА : проявитель выпускается в упаковке для приготовления 40л раствора (2 </a:t>
            </a:r>
            <a:r>
              <a:rPr lang="ru-RU" dirty="0" err="1" smtClean="0"/>
              <a:t>х</a:t>
            </a:r>
            <a:r>
              <a:rPr lang="ru-RU" dirty="0" smtClean="0"/>
              <a:t> 20л) , которая содержит :</a:t>
            </a:r>
            <a:br>
              <a:rPr lang="ru-RU" dirty="0" smtClean="0"/>
            </a:br>
            <a:r>
              <a:rPr lang="ru-RU" dirty="0" smtClean="0"/>
              <a:t>- канистру с концентратом раствора А(2шт)</a:t>
            </a:r>
            <a:br>
              <a:rPr lang="ru-RU" dirty="0" smtClean="0"/>
            </a:br>
            <a:r>
              <a:rPr lang="ru-RU" dirty="0" smtClean="0"/>
              <a:t>- флакон с раствором В (2шт)</a:t>
            </a:r>
            <a:br>
              <a:rPr lang="ru-RU" dirty="0" smtClean="0"/>
            </a:br>
            <a:r>
              <a:rPr lang="ru-RU" dirty="0" smtClean="0"/>
              <a:t>- флакон с раствором С (2шт)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ПРИГОТОВЛЕНИЕ </a:t>
            </a:r>
            <a:r>
              <a:rPr lang="ru-RU" dirty="0" smtClean="0"/>
              <a:t>20 литров раствора :</a:t>
            </a:r>
            <a:br>
              <a:rPr lang="ru-RU" dirty="0" smtClean="0"/>
            </a:br>
            <a:r>
              <a:rPr lang="ru-RU" dirty="0" smtClean="0"/>
              <a:t>1) Залить в резервуар 14 литров воды при температуре 5-20^C</a:t>
            </a:r>
            <a:br>
              <a:rPr lang="ru-RU" dirty="0" smtClean="0"/>
            </a:br>
            <a:r>
              <a:rPr lang="ru-RU" dirty="0" smtClean="0"/>
              <a:t>2) Добавить содержимое канистр А , В , С</a:t>
            </a:r>
            <a:br>
              <a:rPr lang="ru-RU" dirty="0" smtClean="0"/>
            </a:br>
            <a:r>
              <a:rPr lang="ru-RU" dirty="0" smtClean="0"/>
              <a:t>3) Добавить воды до объема 20 литров и размешивать в течение 2 минут.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Двухкомпонентный фиксаж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KODAK </a:t>
            </a:r>
            <a:r>
              <a:rPr lang="en-US" sz="3600" dirty="0" smtClean="0"/>
              <a:t>RP X-OMAT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УПАКОВКА : фиксаж выпускается в упаковке для приготовления 40л раствора (2 </a:t>
            </a:r>
            <a:r>
              <a:rPr lang="ru-RU" sz="2400" dirty="0" err="1" smtClean="0"/>
              <a:t>х</a:t>
            </a:r>
            <a:r>
              <a:rPr lang="ru-RU" sz="2400" dirty="0" smtClean="0"/>
              <a:t> 20л) , которая содержит :</a:t>
            </a:r>
            <a:br>
              <a:rPr lang="ru-RU" sz="2400" dirty="0" smtClean="0"/>
            </a:br>
            <a:r>
              <a:rPr lang="ru-RU" sz="2400" dirty="0" smtClean="0"/>
              <a:t>- канистру с концентратом раствора А (2шт)</a:t>
            </a:r>
            <a:br>
              <a:rPr lang="ru-RU" sz="2400" dirty="0" smtClean="0"/>
            </a:br>
            <a:r>
              <a:rPr lang="ru-RU" sz="2400" dirty="0" smtClean="0"/>
              <a:t>- флакон с раствором В (2шт)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ПРИГОТОВЛЕНИЕ </a:t>
            </a:r>
            <a:r>
              <a:rPr lang="ru-RU" sz="2400" dirty="0" smtClean="0"/>
              <a:t>20 литров раствора :</a:t>
            </a:r>
            <a:br>
              <a:rPr lang="ru-RU" sz="2400" dirty="0" smtClean="0"/>
            </a:br>
            <a:r>
              <a:rPr lang="ru-RU" sz="2400" dirty="0" smtClean="0"/>
              <a:t>1) Залить в резервуар 14 литров воды при температуре 5-20^C</a:t>
            </a:r>
            <a:br>
              <a:rPr lang="ru-RU" sz="2400" dirty="0" smtClean="0"/>
            </a:br>
            <a:r>
              <a:rPr lang="ru-RU" sz="2400" dirty="0" smtClean="0"/>
              <a:t>2) Добавить содержимое канистры А и флакона В</a:t>
            </a:r>
            <a:br>
              <a:rPr lang="ru-RU" sz="2400" dirty="0" smtClean="0"/>
            </a:br>
            <a:r>
              <a:rPr lang="ru-RU" sz="2400" dirty="0" smtClean="0"/>
              <a:t>3) Добавить воды до объема 20 литров и размешивать в течение 2 минут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факторов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 оптической плотностью почернения понимается плотность почернения рентгеновской пленки. </a:t>
            </a:r>
          </a:p>
          <a:p>
            <a:r>
              <a:rPr lang="ru-RU" dirty="0" smtClean="0"/>
              <a:t>Под контрастностью понимается разность плотностей почернения двух соседних участков или деталей рентгеновского снимка. </a:t>
            </a:r>
          </a:p>
          <a:p>
            <a:r>
              <a:rPr lang="ru-RU" dirty="0" smtClean="0"/>
              <a:t>Под резкостью понимается четкость контуров рентгеновского изображения в целом или отдельных деталей его.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Оптическая плотность снимка. Оценка прозрачности рентгеновского снимка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Степень почернения светочувствительного слоя любого негативного фотографического материала характеризуется его </a:t>
            </a:r>
            <a:r>
              <a:rPr lang="ru-RU" b="1" dirty="0" smtClean="0"/>
              <a:t>прозрачностью</a:t>
            </a:r>
            <a:r>
              <a:rPr lang="ru-RU" dirty="0" smtClean="0"/>
              <a:t>, т. е. способностью проявленного слоя пропускать определенную часть падающего на него света. </a:t>
            </a:r>
          </a:p>
          <a:p>
            <a:r>
              <a:rPr lang="ru-RU" dirty="0" smtClean="0"/>
              <a:t>Прозрачность всех светочувствительных слоев фотографических материалов на прозрачной основе всегда меньше единицы и составляет от нее большую или меньшую часть. Чтобы не иметь дела с дробными малыми величинами при измерении прозрачности, принято пользоваться производной величиной— </a:t>
            </a:r>
            <a:r>
              <a:rPr lang="ru-RU" b="1" dirty="0" smtClean="0"/>
              <a:t>непрозрачностью</a:t>
            </a:r>
            <a:r>
              <a:rPr lang="ru-RU" dirty="0" smtClean="0"/>
              <a:t>, т. е. величиной, обратной прозрачности. </a:t>
            </a:r>
          </a:p>
          <a:p>
            <a:r>
              <a:rPr lang="ru-RU" dirty="0" smtClean="0"/>
              <a:t>Практически степень почернения различных участков снимка принято оценивать не степенью его непрозрачности, а </a:t>
            </a:r>
            <a:r>
              <a:rPr lang="ru-RU" b="1" dirty="0" smtClean="0"/>
              <a:t>величиной оптической плотности почернения,</a:t>
            </a:r>
            <a:r>
              <a:rPr lang="ru-RU" dirty="0" smtClean="0"/>
              <a:t> которая представляет собой десятичный логарифм непрозрачности. Единицей оптической плотности почернения служит плотность такого участка эмульсионного слоя, который пропускает 1/10 падающего на него света.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Контрастность рентгеновского снимка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Контраст изображения</a:t>
            </a:r>
            <a:r>
              <a:rPr lang="ru-RU" dirty="0" smtClean="0"/>
              <a:t>, </a:t>
            </a:r>
            <a:r>
              <a:rPr lang="ru-RU" b="1" dirty="0" smtClean="0"/>
              <a:t>диапазон яркостей изображения</a:t>
            </a:r>
            <a:r>
              <a:rPr lang="ru-RU" dirty="0" smtClean="0"/>
              <a:t> — отношение яркостей самой светлой и самой тёмной частей изображения.</a:t>
            </a:r>
          </a:p>
          <a:p>
            <a:r>
              <a:rPr lang="ru-RU" dirty="0" smtClean="0"/>
              <a:t>С увеличением напряжения на рентгеновской трубке увеличивается проникающая способность рентгеновского излучения (его жесткость) С увеличением жесткости излучения увеличивается количество рассеянного излучения, которое является причиной появления на рентгеновских снимках диффузной вуали. Вуаль, в свою очередь, уменьшает разность оптических плотностей почернения, что, естественно, приводит к понижению контрастности изображения.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контрстности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Контраст объекта</a:t>
            </a:r>
            <a:r>
              <a:rPr lang="ru-RU" dirty="0" smtClean="0"/>
              <a:t> — способность объекта исследования поглощать рентгеновское излучение. На контраст объекта влияют следующие факторы: различная плотность и толщина тканей, использование контрастного вещества.</a:t>
            </a:r>
          </a:p>
          <a:p>
            <a:r>
              <a:rPr lang="ru-RU" b="1" dirty="0" smtClean="0"/>
              <a:t>Контраст пленки</a:t>
            </a:r>
            <a:r>
              <a:rPr lang="ru-RU" dirty="0" smtClean="0"/>
              <a:t> (эмульсии) — определяется углом наклона линейного участка характеристической кривой пленки и говорит о том, насколько эмульсия усиливает контраст объекта.</a:t>
            </a:r>
          </a:p>
          <a:p>
            <a:r>
              <a:rPr lang="ru-RU" b="1" dirty="0" smtClean="0"/>
              <a:t>Рентгенографический контраст</a:t>
            </a:r>
            <a:r>
              <a:rPr lang="ru-RU" dirty="0" smtClean="0"/>
              <a:t> — разность оптической плотности прилежащих участков рентгенограммы. На рентгенографический контраст помимо контраста объекта влияет жесткость рентгеновского пучка (кВ).</a:t>
            </a:r>
          </a:p>
          <a:p>
            <a:r>
              <a:rPr lang="ru-RU" b="1" dirty="0" smtClean="0"/>
              <a:t>Увеличение кВ</a:t>
            </a:r>
            <a:r>
              <a:rPr lang="ru-RU" dirty="0" smtClean="0"/>
              <a:t> повышает проникающую способность рентгеновского пучка, то есть разность плотностей тканей объекта для рентгеновского кванта становятся менее существенными, при этом рентгенографический контраст понижается. Получается изображение с длинной шкалой контраста.</a:t>
            </a:r>
          </a:p>
          <a:p>
            <a:r>
              <a:rPr lang="ru-RU" dirty="0" smtClean="0"/>
              <a:t>Уменьшение кВ усиливает рентгенографический контраст.</a:t>
            </a:r>
          </a:p>
          <a:p>
            <a:r>
              <a:rPr lang="ru-RU" b="1" dirty="0" smtClean="0"/>
              <a:t>Субъективный контраст</a:t>
            </a:r>
            <a:r>
              <a:rPr lang="ru-RU" dirty="0" smtClean="0"/>
              <a:t> — </a:t>
            </a:r>
            <a:r>
              <a:rPr lang="ru-RU" dirty="0" err="1" smtClean="0"/>
              <a:t>контраст</a:t>
            </a:r>
            <a:r>
              <a:rPr lang="ru-RU" dirty="0" smtClean="0"/>
              <a:t> рентгенограммы так, как его воспринимает наблюдатель.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Рассеянное рентгеновское излучение.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Количество рассеянных рентгеновых лучей уменьшается с уменьшением поля облучения, что достигается ограничением в поперечнике рабочего пучка рентгеновых лучей. </a:t>
            </a:r>
          </a:p>
          <a:p>
            <a:r>
              <a:rPr lang="ru-RU" dirty="0" smtClean="0"/>
              <a:t>Количество рассеянного излучения уменьшается с увеличением расстояния между рентгеновской трубкой и пленкой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TRAD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67450" cy="594044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2288</Words>
  <Application>Microsoft Office PowerPoint</Application>
  <PresentationFormat>Экран (4:3)</PresentationFormat>
  <Paragraphs>123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Фотолабораторный процесс в рентгенологии</vt:lpstr>
      <vt:lpstr>Фотопроцесс в рентгеновском кабинете</vt:lpstr>
      <vt:lpstr>Факторы, определяющие информативность рентгеновского изображения</vt:lpstr>
      <vt:lpstr>Определение факторов</vt:lpstr>
      <vt:lpstr>Оптическая плотность снимка. Оценка прозрачности рентгеновского снимка</vt:lpstr>
      <vt:lpstr>Контрастность рентгеновского снимка</vt:lpstr>
      <vt:lpstr>Виды контрстности</vt:lpstr>
      <vt:lpstr>Рассеянное рентгеновское излучение. </vt:lpstr>
      <vt:lpstr>Слайд 9</vt:lpstr>
      <vt:lpstr>Слайд 10</vt:lpstr>
      <vt:lpstr>Слайд 11</vt:lpstr>
      <vt:lpstr>Медицинские рентгеновские пленки </vt:lpstr>
      <vt:lpstr>Строение рентгеновской пленки</vt:lpstr>
      <vt:lpstr>Светочувствительность фотоматериалов</vt:lpstr>
      <vt:lpstr>Спектральная чувствительность рентгеновской пленки</vt:lpstr>
      <vt:lpstr>УСИЛИВАЮЩИЕ ЭКРАНЫ</vt:lpstr>
      <vt:lpstr>Определение понятий</vt:lpstr>
      <vt:lpstr>Сцинтилляторы (люминофоры) для усиливающих экранов</vt:lpstr>
      <vt:lpstr>Универсальная кассета</vt:lpstr>
      <vt:lpstr>Медицинские усиливающие экраны</vt:lpstr>
      <vt:lpstr>Рекомендуемые области применения усиливающих экранов</vt:lpstr>
      <vt:lpstr>А теперь углубимся в химию</vt:lpstr>
      <vt:lpstr>Этапы обработки пленки</vt:lpstr>
      <vt:lpstr>Проявляющие растворы</vt:lpstr>
      <vt:lpstr>Формула проявки</vt:lpstr>
      <vt:lpstr>Фиксирование рентгеновского изображения. </vt:lpstr>
      <vt:lpstr>Формула проявления</vt:lpstr>
      <vt:lpstr>Виды вуали на рентгеновской пленке</vt:lpstr>
      <vt:lpstr>Промывка рентгеновского снимка. Методика промывки снимков</vt:lpstr>
      <vt:lpstr>Сушка рентгеновских снимков. Методика высушивания снимков</vt:lpstr>
      <vt:lpstr>Оформление рентгеновских снимков. </vt:lpstr>
      <vt:lpstr>Трафареты РТЦ-2 маркировочные для рентгенограмм</vt:lpstr>
      <vt:lpstr>Kodak Medical Х-гау processor 102</vt:lpstr>
      <vt:lpstr>Машинная проявка (Kodak)</vt:lpstr>
      <vt:lpstr>Трехкомпонентный высококачественный проявитель KODAK X-OMAT</vt:lpstr>
      <vt:lpstr>Двухкомпонентный фиксаж  KODAK RP X-OMAT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44</cp:revision>
  <dcterms:created xsi:type="dcterms:W3CDTF">2015-09-21T09:23:51Z</dcterms:created>
  <dcterms:modified xsi:type="dcterms:W3CDTF">2015-10-07T11:26:35Z</dcterms:modified>
</cp:coreProperties>
</file>